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256" r:id="rId6"/>
    <p:sldId id="319" r:id="rId7"/>
    <p:sldId id="320" r:id="rId8"/>
    <p:sldId id="321" r:id="rId9"/>
    <p:sldId id="258" r:id="rId10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7EB5D6"/>
    <a:srgbClr val="00529B"/>
    <a:srgbClr val="7F7F7F"/>
    <a:srgbClr val="D6E7F2"/>
    <a:srgbClr val="EA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13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8B7B48-05CB-4D62-8292-ADF2E4A72211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D04502-DF0A-4E68-AEF0-F3283408B6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2EFF9C-8CA9-4C01-AAFE-1C86F6F866FD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418E36-9146-4C55-8B00-580AC54207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8577BA-0295-4157-8DE2-90285A61A7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F654312D-437C-411F-A2B4-A23138B4C03F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E180FC2D-0744-42D1-B44A-2315B4AA4DBE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04A50AD9-D437-460A-9CF2-76B0AAC00DB7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3FD11-CAF6-46C3-AD0E-0C12744A0B68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1894-8163-4E29-BE9C-FC70641D3941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C2B6-0C47-47DD-8F5B-4A42C83C437B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0A10-B57C-4CEC-A90A-2C9E0D02391C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7E53-8C6B-4847-BF53-AA169FBE7E07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75B7-D0D4-494D-A13A-FDA54B1D4BA4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0FBA-1762-4743-91A4-CEA7933BB3A3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F4CA-C8A1-4613-AAF7-705A17D7801A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8E0F-1731-4EEF-AE2D-AFF9DEBC51CF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89079-1583-4DF6-A436-1A4854498F45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080F4F-8782-4DDE-97AF-72C855503C12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2A6B71-AB06-4133-AD88-D5079A57BD55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AEA0E0-3058-49BA-A078-12033C06548F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B278-8FDF-43F3-88AD-0192AC2E1BF1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CB70-5037-4DC9-B841-4082A89C7F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9518-B1EA-4B1E-8DAB-96938AB69435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DF06-81E2-43BD-B0EA-8F3979EC09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3316-9308-4719-9546-E5951E00B549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3795-9AAB-4DDD-A948-9DE746EA61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93E3-60D1-4A18-AAF0-4964885324A3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5E45-9C01-4BFB-AE3A-D2E2F423B94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B3DF-7519-4D3D-85CA-A9C04B7A88A6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5462-B737-4484-8EE5-46FE71A365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27E1-F788-431C-BB70-8C1B3F66DBB2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460D-3966-4243-B094-53F09E8B4C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3215-1A5C-4309-A181-50AAD2999249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C3DE-3691-4C0A-97EE-FDB4B3E3554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C421-9AED-4538-A1B5-03160F7E0E28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EF652-1477-4BAB-B7FB-68E31CE945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193F-E412-408B-895F-355A89718C08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5302-4700-4526-8870-840FAC0487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E8B7-B1CB-466B-8666-F3D8E6175C3C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5D34-38E2-40E8-B332-213BD577C6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C537-8572-487C-A848-5E146293117E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0F56-3877-480F-885F-0A494DD04F85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5799-3480-44ED-8F18-82402039E912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752C-B2D0-42E5-B687-94914295BB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A03F-6279-4393-8B87-815105C9FB00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33BC-044F-47C9-AA63-2F4EA72590A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9C44-9FCE-4260-9FB1-5DA10CA7355C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0086-FBE6-4657-8972-2F9DD83B4D4B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694D-4156-4AD5-87AF-0A1C5946FCEF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DE3D9-5C0D-417C-B508-F66B9B7D49F1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E8C4-AC73-4136-9DBB-24C66A3F413A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E1000-5D93-4E4F-9AC4-A1C80CEAF241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555C-6AEF-4D86-AE7A-02593232EDDB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6B6B-3451-4CCF-81EC-3FFBD1636BB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3C69316-35E2-44FD-B767-CB1434A456D2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85C3FB-9B31-47E0-AB9E-FD15C10E40B5}" type="datetimeFigureOut">
              <a:rPr lang="en-IE"/>
              <a:pPr>
                <a:defRPr/>
              </a:pPr>
              <a:t>17/09/2012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92D07-DE6A-4345-99BD-A12181BB676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8CBFC0A-0FC7-4470-B5BC-F5EEDBCB3A3C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C28C1FD-E5EE-4CB1-8BF3-7D2CF98CEDC1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C74211-C87B-46A0-B340-CD602CD956A7}" type="datetimeFigureOut">
              <a:rPr lang="en-US"/>
              <a:pPr>
                <a:defRPr/>
              </a:pPr>
              <a:t>9/17/2012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88867B-CB55-4C60-8BED-592698C7FA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NWE day-ahead pric coupling - CRCC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Regulators view on handling of losses or other algorithm requirements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4566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Grid losses are a physical reality of HVDC (and AC) grids.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In current Market Coupling settings, grid losses are not included in the social welfare maximization except for BritNed.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In 2011, Baltic Cable and NorNed asked EMCC to develop a grid loss compensation mechanism. 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In July 2012 Baltic Cable approached EI and BNetzA to introduce a loss functionality in ITVC by October 2012.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EMCC has tested all systems and recommends introduction provided regulatory support.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EI and BNetzA allowed introduction on Baltic Cable for an interim period until common harmonized solution is achieved within the NWE region for the price coupling solution. </a:t>
            </a:r>
          </a:p>
          <a:p>
            <a:pPr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Discussion regarding NorNed between NMa, NVE, TenneT and Statnett is ongoing.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IE" sz="2400" b="1">
                <a:solidFill>
                  <a:srgbClr val="FFFFFF"/>
                </a:solidFill>
                <a:latin typeface="Verdana" pitchFamily="34" charset="0"/>
              </a:rPr>
              <a:t>Background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7487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NRA meeting on handling of losses on HVDC cables in market coupling 22/08/2012</a:t>
            </a:r>
          </a:p>
          <a:p>
            <a:pPr marL="742950" lvl="2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Dera, BNetzA, EI, EMV, NVE, NMa and CRE</a:t>
            </a:r>
          </a:p>
          <a:p>
            <a:pPr marL="742950" lvl="2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Main conclusion:</a:t>
            </a:r>
          </a:p>
          <a:p>
            <a:pPr marL="1150938" lvl="3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Grid losses are a social cost that should be taken into account in the social welfare maximization by market coupling. </a:t>
            </a:r>
          </a:p>
          <a:p>
            <a:pPr marL="1150938" lvl="3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A harmonized approach to take into account HVDC losses should be introduced in NWE price coupling. </a:t>
            </a:r>
          </a:p>
          <a:p>
            <a:pPr marL="1150938" lvl="3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An approach which ensures that the full capacity is offered to the market via the algorithm is in line with EU Regulation 714/2009, even though in some market situations the capacity may not be used as a result of the social welfare maximization by market coupling. </a:t>
            </a:r>
          </a:p>
          <a:p>
            <a:pPr marL="1150938" lvl="3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mtClean="0"/>
              <a:t>Approach should ensure that full ATC is imported in case the cable is fully used as a result of social welfare maximisation by market coupling.</a:t>
            </a:r>
          </a:p>
          <a:p>
            <a:pPr marL="742950" lvl="2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nb-NO" smtClean="0"/>
              <a:t>Proposal from NWE TSOs requested for IG 19/09/2012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IE" sz="2400" b="1">
                <a:solidFill>
                  <a:srgbClr val="FFFFFF"/>
                </a:solidFill>
                <a:latin typeface="Verdana" pitchFamily="34" charset="0"/>
              </a:rPr>
              <a:t>Handling of losses in NWE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4566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Harmonization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Frictions with other market segments (long-term, intraday)?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/>
              <a:t>Any other issues</a:t>
            </a:r>
          </a:p>
          <a:p>
            <a:pPr marL="742950" lvl="2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endParaRPr lang="nb-NO" smtClean="0"/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IE" sz="2400" b="1">
                <a:solidFill>
                  <a:srgbClr val="FFFFFF"/>
                </a:solidFill>
                <a:latin typeface="Verdana" pitchFamily="34" charset="0"/>
              </a:rPr>
              <a:t>Discussion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ACER-2015-01366</_dlc_DocId>
    <_dlc_DocIdUrl xmlns="985daa2e-53d8-4475-82b8-9c7d25324e34">
      <Url>http://extranet.acer.europa.eu/en/Electricity/Regional_initiatives/Meetings/7th%20CRCC%20for%20NWE%20day%20ahead%20price%20coupling/_layouts/DocIdRedir.aspx?ID=ACER-2015-01366</Url>
      <Description>ACER-2015-01366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A70CEFC9419459F1202E50EC350DC" ma:contentTypeVersion="21" ma:contentTypeDescription="Create a new document." ma:contentTypeScope="" ma:versionID="f3cf91f6837e8b980a50c62f8a8a1d2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3CB4E5-D5EE-4AB5-90D7-37F8A31E18B9}"/>
</file>

<file path=customXml/itemProps2.xml><?xml version="1.0" encoding="utf-8"?>
<ds:datastoreItem xmlns:ds="http://schemas.openxmlformats.org/officeDocument/2006/customXml" ds:itemID="{FD6F77B0-99EB-4B6B-8EC5-C6C91997AD35}"/>
</file>

<file path=customXml/itemProps3.xml><?xml version="1.0" encoding="utf-8"?>
<ds:datastoreItem xmlns:ds="http://schemas.openxmlformats.org/officeDocument/2006/customXml" ds:itemID="{FC36FFBD-27E8-456E-B923-A38492F97F6C}"/>
</file>

<file path=customXml/itemProps4.xml><?xml version="1.0" encoding="utf-8"?>
<ds:datastoreItem xmlns:ds="http://schemas.openxmlformats.org/officeDocument/2006/customXml" ds:itemID="{280A0C3D-00EC-4EC8-A1AA-04246A4CA0BB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1899</TotalTime>
  <Words>294</Words>
  <Application>Microsoft Office PowerPoint</Application>
  <PresentationFormat>Bildschirmpräsentation (4:3)</PresentationFormat>
  <Paragraphs>30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23</vt:i4>
      </vt:variant>
      <vt:variant>
        <vt:lpstr>Folientitel</vt:lpstr>
      </vt:variant>
      <vt:variant>
        <vt:i4>5</vt:i4>
      </vt:variant>
    </vt:vector>
  </HeadingPairs>
  <TitlesOfParts>
    <vt:vector size="34" baseType="lpstr">
      <vt:lpstr>Arial</vt:lpstr>
      <vt:lpstr>Calibri</vt:lpstr>
      <vt:lpstr>Verdana</vt:lpstr>
      <vt:lpstr>ＭＳ Ｐゴシック</vt:lpstr>
      <vt:lpstr>Trebuchet MS</vt:lpstr>
      <vt:lpstr>Wingdings</vt:lpstr>
      <vt:lpstr>Florence 5 December</vt:lpstr>
      <vt:lpstr>Custom Design</vt:lpstr>
      <vt:lpstr>1_ACER new presentation template</vt:lpstr>
      <vt:lpstr>ACER new presentation template</vt:lpstr>
      <vt:lpstr>Office Theme</vt:lpstr>
      <vt:lpstr>Florence 5 December</vt:lpstr>
      <vt:lpstr>Florence 5 December</vt:lpstr>
      <vt:lpstr>Florence 5 December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Thomas Müller</cp:lastModifiedBy>
  <cp:revision>178</cp:revision>
  <cp:lastPrinted>2012-04-25T07:34:27Z</cp:lastPrinted>
  <dcterms:created xsi:type="dcterms:W3CDTF">2011-11-19T19:03:52Z</dcterms:created>
  <dcterms:modified xsi:type="dcterms:W3CDTF">2012-09-17T12:40:59Z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0x010100CA2A70CEFC9419459F1202E50EC350DC</vt:lpwstr>
  </property>
  <property fmtid="{D5CDD505-2E9C-101B-9397-08002B2CF9AE}" pid="3" name="_dlc_DocIdItemGuid">
    <vt:lpwstr>fa412161-ca06-44f0-8206-0d9a3e94f6a5</vt:lpwstr>
  </property>
</Properties>
</file>